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ink/ink4.xml" ContentType="application/inkml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  <p:sldMasterId id="2147483655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5-21T19:08:28.848"/>
    </inkml:context>
    <inkml:brush xml:id="br0">
      <inkml:brushProperty name="width" value="0.23333" units="cm"/>
      <inkml:brushProperty name="height" value="0.23333" units="cm"/>
      <inkml:brushProperty name="color" value="#ED1C24"/>
    </inkml:brush>
  </inkml:definitions>
  <inkml:traceGroup>
    <inkml:annotationXML>
      <emma:emma xmlns:emma="http://www.w3.org/2003/04/emma" version="1.0">
        <emma:interpretation id="{22789628-6CD0-4FE0-ACF4-75661D9D69CD}" emma:medium="tactile" emma:mode="ink">
          <msink:context xmlns:msink="http://schemas.microsoft.com/ink/2010/main" type="inkDrawing" rotatedBoundingBox="22163,677 25986,2055 25101,4509 21279,3131" semanticType="callout" shapeName="Other"/>
        </emma:interpretation>
      </emma:emma>
    </inkml:annotationXML>
    <inkml:trace contextRef="#ctx0" brushRef="#br0">15752 2150 1024,'17'-34'512,"-52"-18"-128,19 35 512,-18 17-768,16-17 0,-33 17 256,-17-17 0,-17 17-384,-17-17 0,-120 17 384,-17 17 0,-16-17-128,-1 34 128,-34 0-128,18 1 0,-18 15 0,34 2 0,1 16-128,16-17 128,51 0-128,35 0 0,17-16-128,50-19 128,18 18-128,17 0 0,17-16-128,34-18 128,17 0 0,34-18 0,34-32 0,17-36 0,52-16 0,16-18 128,52-50-128,0 17 0,-1-35 0,-16 18 128,-35 16 0,-33 34 128,-35 18 0,-17 34 128,-34 17 0,-34 17 0,0 17 0,-17 34 0,-17 34-256,0 17 128,-34 52-128,17 50 0,-17 0-128,17 52 128,0 17 0,0 0 0,-1-18-128,1 1 128,18-18 0,16-33 0,0-18-128,0-33 128,-18-18 0,18-34 0,0-16 0,-16-36 0,-2-16-128,-16-51 128,-17-34-128,0-17 128,-17-68-256,0-18 0,16-17 0,-16-16 128,0-18-128,0 0 128,0 18-128,-18-1 128,18 17-128,0 18 128,0 33-128,17 1 128,16 34-128,1 16 128,0 35-128,34 17 0,-16 17-128,16 17 0,16 17 0,2 34 0,32 17 0,36 17 128,-1 52 128,34-1 0,35 34 0,16 1 128,35 16 0,0 0 0,50 1 128,-17 16 0,18-32-128,0-2 128,-34 0-128,-1-17 128,-16-16-128,-35-1 128,-16-16-896,-35-18 128,-17 0-896,-17-17 128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5-21T19:08:49.065"/>
    </inkml:context>
    <inkml:brush xml:id="br0">
      <inkml:brushProperty name="width" value="0.23333" units="cm"/>
      <inkml:brushProperty name="height" value="0.23333" units="cm"/>
      <inkml:brushProperty name="color" value="#ED1C24"/>
    </inkml:brush>
  </inkml:definitions>
  <inkml:traceGroup>
    <inkml:annotationXML>
      <emma:emma xmlns:emma="http://www.w3.org/2003/04/emma" version="1.0">
        <emma:interpretation id="{C223B77B-88CC-4372-98FB-1BCE3CDF68E3}" emma:medium="tactile" emma:mode="ink">
          <msink:context xmlns:msink="http://schemas.microsoft.com/ink/2010/main" type="writingRegion" rotatedBoundingBox="-2366,5201 509,940 3196,2754 319,7014"/>
        </emma:interpretation>
      </emma:emma>
    </inkml:annotationXML>
    <inkml:traceGroup>
      <inkml:annotationXML>
        <emma:emma xmlns:emma="http://www.w3.org/2003/04/emma" version="1.0">
          <emma:interpretation id="{D5B6CB11-618F-4874-AA96-3E91E33CF438}" emma:medium="tactile" emma:mode="ink">
            <msink:context xmlns:msink="http://schemas.microsoft.com/ink/2010/main" type="paragraph" rotatedBoundingBox="-2366,5201 509,940 1806,1815 -1070,60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21A1BA7-70BD-4C16-AA94-54DE85A25D42}" emma:medium="tactile" emma:mode="ink">
              <msink:context xmlns:msink="http://schemas.microsoft.com/ink/2010/main" type="line" rotatedBoundingBox="-2366,5201 509,940 1806,1815 -1070,6076"/>
            </emma:interpretation>
          </emma:emma>
        </inkml:annotationXML>
        <inkml:traceGroup>
          <inkml:annotationXML>
            <emma:emma xmlns:emma="http://www.w3.org/2003/04/emma" version="1.0">
              <emma:interpretation id="{512C4FA2-912B-45E9-B02E-68990937DF53}" emma:medium="tactile" emma:mode="ink">
                <msink:context xmlns:msink="http://schemas.microsoft.com/ink/2010/main" type="inkWord" rotatedBoundingBox="-2232,5291 -1022,3498 130,4277 -1079,6070"/>
              </emma:interpretation>
              <emma:one-of disjunction-type="recognition" id="oneOf0">
                <emma:interpretation id="interp0" emma:lang="en-US" emma:confidence="1">
                  <emma:literal>All</emma:literal>
                </emma:interpretation>
                <emma:interpretation id="interp1" emma:lang="en-US" emma:confidence="0">
                  <emma:literal>A1</emma:literal>
                </emma:interpretation>
                <emma:interpretation id="interp2" emma:lang="en-US" emma:confidence="0">
                  <emma:literal>Al</emma:literal>
                </emma:interpretation>
                <emma:interpretation id="interp3" emma:lang="en-US" emma:confidence="0">
                  <emma:literal>Ail</emma:literal>
                </emma:interpretation>
                <emma:interpretation id="interp4" emma:lang="en-US" emma:confidence="0">
                  <emma:literal>AI</emma:literal>
                </emma:interpretation>
              </emma:one-of>
            </emma:emma>
          </inkml:annotationXML>
          <inkml:trace contextRef="#ctx0" brushRef="#br0">401 3009 1280,'-16'-34'640,"-2"-17"-384,1 34 768,17 17-768,0-17 0,17 0 256,-17 34 0,34 17-640,18 34 128,-1 17 256,34 18 128,-17-1-256,0 0 128,0 1-128,1-18 128,-18-17-128,-17-17 0,0 0 0,-17-17 128,0-17 0,-17 0 128,0-17-128,-17-34 0,0 0 0,-34-34 0,0-34-128,-17-1 0,-18 1-128,18-17 128,17 0-128,0-1 0,0 35 0,16 0 128,19 0-128,-2 34 0,2 0 128,16 17 0,0 0 0,0-1 128,16 18 0,18 0 0,18 17 0,16 0 0,17 17-128,0 0 128,18 18-128,-1-1 0,0 0 0,1 17 0,-1-17-128,1 0 0,-19 0-256,-15 0 0,-1-17-512,0 0 128,-34 0-768,1 0 0,-19-17 0,-16 0 128</inkml:trace>
          <inkml:trace contextRef="#ctx0" brushRef="#br0" timeOffset="215">690 3349 2304,'-51'34'1152,"17"1"-1408,34-19 2176,0-16-1792,0 0 128,0-16 128,17 16 0,17-35-384,17 1 0,0 0 256,1-17 0,16-17-384,-17-18 128,0 1-640,0 1 128,-17-2-384,0 1 0</inkml:trace>
          <inkml:trace contextRef="#ctx0" brushRef="#br0" timeOffset="452">912 1782 3200,'-17'0'1536,"17"0"-1920,17 17 3200,0 0-2688,0 0 0,34 34 256,0 0 0,35 17-384,-2 18 0,19-18 128,-18 1 128,17-1-512,-34-34 128,18 17-768,-18-17 0,-17 0-256,0-17 128</inkml:trace>
          <inkml:trace contextRef="#ctx0" brushRef="#br0" timeOffset="714">1389 1543 1536,'-85'-102'768,"51"68"384,34 34 896,0-17-1792,-17 17 0,17 0 256,17 0 128,0 0-640,17 17 128,17 17 384,0 17 128,18 17-128,16 1 0,0-1-256,0 17 128,18-17-256,-18 0 0,0-16-512,1-1 0,-18-17-768,0 0 0,0-16-128,-34-2 0</inkml:trace>
        </inkml:traceGroup>
        <inkml:traceGroup>
          <inkml:annotationXML>
            <emma:emma xmlns:emma="http://www.w3.org/2003/04/emma" version="1.0">
              <emma:interpretation id="{B4E963AE-B773-4366-8E43-96911C4F58EC}" emma:medium="tactile" emma:mode="ink">
                <msink:context xmlns:msink="http://schemas.microsoft.com/ink/2010/main" type="inkWord" rotatedBoundingBox="-526,2475 509,940 1806,1815 770,3350"/>
              </emma:interpretation>
              <emma:one-of disjunction-type="recognition" id="oneOf1">
                <emma:interpretation id="interp5" emma:lang="en-US" emma:confidence="1">
                  <emma:literal>of</emma:literal>
                </emma:interpretation>
                <emma:interpretation id="interp6" emma:lang="en-US" emma:confidence="0">
                  <emma:literal>off</emma:literal>
                </emma:interpretation>
                <emma:interpretation id="interp7" emma:lang="en-US" emma:confidence="0">
                  <emma:literal>oaf</emma:literal>
                </emma:interpretation>
                <emma:interpretation id="interp8" emma:lang="en-US" emma:confidence="0">
                  <emma:literal>oof</emma:literal>
                </emma:interpretation>
                <emma:interpretation id="interp9" emma:lang="en-US" emma:confidence="0">
                  <emma:literal>•f</emma:literal>
                </emma:interpretation>
              </emma:one-of>
            </emma:emma>
          </inkml:annotationXML>
          <inkml:trace contextRef="#ctx0" brushRef="#br0" timeOffset="1299">2600 436 1408,'-17'-34'640,"0"34"-384,17 0 640,-17 0-640,0 0 128,17 0 128,-17 34 128,17-17-768,0 34 128,0 0 384,17 17 128,0 0-128,0 1 128,17-1-256,0 0 0,0-17-128,0-17 128,18-34-256,-18-17 128,17 0-256,0-51 128,0 0 0,-17-18 128,0 2 0,-17-19 128,-17 35 128,0 0 0,-17-1 0,0 35 128,-17 0-128,0 0 128,17 17-384,-17 17 128,17 0-512,-17 0 128,17 17-640,-18 0 128,1 0-640,0 1 128,18 16-256,-19-34 128</inkml:trace>
          <inkml:trace contextRef="#ctx0" brushRef="#br0" timeOffset="1668">2720-1133 3840,'-52'17'1920,"18"17"-2432,34-17 3968,-17 0-3328,17 17 0,0 18 256,17-1 0,-17 17-512,17 17 128,18 1 128,-19-2 128,18 2 0,18 17 0,-1-18-128,0 17 128,17-17 0,0 1 0,18-1-128,-18-17 128,0 0-256,1-17 128,-1-17-512,-17 0 0,0-16-768,0-2 128,-34-16-512,17-34 128</inkml:trace>
          <inkml:trace contextRef="#ctx0" brushRef="#br0" timeOffset="1870">3078-110 3584,'0'-16'1792,"-17"-2"-1536,17 18 2944,17-16-3072,-17-18 128,17-1 0,17-33 128,17 16-512,-17-32 0,18-2-256,-1 1 0,0-1-768,17 18 0</inkml:trace>
        </inkml:traceGroup>
      </inkml:traceGroup>
    </inkml:traceGroup>
    <inkml:traceGroup>
      <inkml:annotationXML>
        <emma:emma xmlns:emma="http://www.w3.org/2003/04/emma" version="1.0">
          <emma:interpretation id="{126928BE-AA84-4EDC-918F-C46D4F4C3D81}" emma:medium="tactile" emma:mode="ink">
            <msink:context xmlns:msink="http://schemas.microsoft.com/ink/2010/main" type="paragraph" rotatedBoundingBox="-367,5242 1253,4051 2128,5243 507,64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7E478BE-6AE0-494C-9C93-83A8375A7E32}" emma:medium="tactile" emma:mode="ink">
              <msink:context xmlns:msink="http://schemas.microsoft.com/ink/2010/main" type="line" rotatedBoundingBox="-367,5242 1253,4051 2128,5243 507,6433"/>
            </emma:interpretation>
          </emma:emma>
        </inkml:annotationXML>
        <inkml:traceGroup>
          <inkml:annotationXML>
            <emma:emma xmlns:emma="http://www.w3.org/2003/04/emma" version="1.0">
              <emma:interpretation id="{558D43B3-D7A8-45B5-B145-9BE0AC2B2D2D}" emma:medium="tactile" emma:mode="ink">
                <msink:context xmlns:msink="http://schemas.microsoft.com/ink/2010/main" type="inkWord" rotatedBoundingBox="-367,5242 1253,4051 2128,5243 507,6433"/>
              </emma:interpretation>
              <emma:one-of disjunction-type="recognition" id="oneOf2">
                <emma:interpretation id="interp10" emma:lang="en-US" emma:confidence="1">
                  <emma:literal>it</emma:literal>
                </emma:interpretation>
                <emma:interpretation id="interp11" emma:lang="en-US" emma:confidence="1">
                  <emma:literal>i t</emma:literal>
                </emma:interpretation>
                <emma:interpretation id="interp12" emma:lang="en-US" emma:confidence="0">
                  <emma:literal>1 t</emma:literal>
                </emma:interpretation>
                <emma:interpretation id="interp13" emma:lang="en-US" emma:confidence="0">
                  <emma:literal>I t</emma:literal>
                </emma:interpretation>
                <emma:interpretation id="interp14" emma:lang="en-US" emma:confidence="0">
                  <emma:literal>\ t</emma:literal>
                </emma:interpretation>
              </emma:one-of>
            </emma:emma>
          </inkml:annotationXML>
          <inkml:trace contextRef="#ctx0" brushRef="#br0" timeOffset="2554">2020 3145 5888,'-26'25'2944,"1"1"-4736,25 0 6016,25-26-4608,-25-26 0,51 26-1280,-25-26 128,25 1 1152,0-26 0</inkml:trace>
          <inkml:trace contextRef="#ctx0" brushRef="#br0" timeOffset="2354">2498 3350 4864,'0'77'2432,"26"25"-2816,-26-51 4096,51-25-3712,0 25 128,0 0-128,26 26 0,0-26-256,-1 0 0,1-25-768,0 25 128,-26-51-384,-25 0 0</inkml:trace>
          <inkml:trace contextRef="#ctx0" brushRef="#br0" timeOffset="3238">2856 3026 5760,'0'0'2816,"34"-34"-3584,1 0 5632,-1-17-4736,16-17 128,36-34-640,-1-18 0,0-17-384,17-16 128,-33 16-896,15-33 0</inkml:trace>
          <inkml:trace contextRef="#ctx0" brushRef="#br0" timeOffset="3017">2822 2362 4864,'-34'51'2432,"17"-17"-2816,17-16 4224,0-2-3840,17 18 0,-17-16 0,18 16 0,16 17 0,16-17 0,-15 0 0,16 17 0,17-17 0,-17 0 128,0 0-128,1 0 128,-2 0 0,-15-17 128,16 1 0,-17-2 128,1 2-128,15-2 128,-16-16-128,18 0 128,-18-16-256,0-2 128,17-16-640,-17-17 128,0-17-384,0 0 0,1-17-640,-19-18 128,2 19-512,-2-2 128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T" name="resolution" value="1" units="1/dev"/>
        </inkml:channelProperties>
      </inkml:inkSource>
      <inkml:timestamp xml:id="ts0" timeString="2017-05-21T19:36:13.4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1" timeString="2017-05-21T19:37:49.704"/>
    </inkml:context>
  </inkml:definitions>
  <inkml:trace contextRef="#ctx0" brushRef="#br0">14102 16243 0,'0'0'0,"0"0"16,0 0-1,0 0 1,0 0 0,0 0-1,0 0 1,0 0 0,0 0-1,0 0 1,0 0-1,0 0 1,0 0 0</inkml:trace>
  <inkml:trace contextRef="#ctx1" brushRef="#br0">3130 8260 27 0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5-21T19:09:03.642"/>
    </inkml:context>
    <inkml:brush xml:id="br0">
      <inkml:brushProperty name="width" value="0.23333" units="cm"/>
      <inkml:brushProperty name="height" value="0.23333" units="cm"/>
      <inkml:brushProperty name="color" value="#ED1C24"/>
    </inkml:brush>
  </inkml:definitions>
  <inkml:traceGroup>
    <inkml:annotationXML>
      <emma:emma xmlns:emma="http://www.w3.org/2003/04/emma" version="1.0">
        <emma:interpretation id="{FF1194F7-E65D-4ABB-BC50-960C9AEAA279}" emma:medium="tactile" emma:mode="ink">
          <msink:context xmlns:msink="http://schemas.microsoft.com/ink/2010/main" type="inkDrawing" rotatedBoundingBox="22806,627 27208,1645 26479,4795 22077,3777" shapeName="Other"/>
        </emma:interpretation>
      </emma:emma>
    </inkml:annotationXML>
    <inkml:trace contextRef="#ctx0" brushRef="#br0">16307 1944 3328,'-17'-68'1664,"-52"34"-1408,53 17 1792,-18 0-1920,-1 0 0,-16 0 128,-17 0 128,-17 0-384,-34-1 0,-1 18 256,-50 0 128,-35 18-128,0 16 128,-50 17-256,-1 0 128,0 0-128,0 34 128,0 1-128,18-18 0,34 0-128,33 0 128,0-16-128,35 16 0,17-17-128,34-17 128,-1 0-128,35 0 128,17 0-128,0 0 0,34-16 0,17-18 0,17-18 0,17 2 0,34-36 128,35-33 0,-1-34 0,52-18 0,33-33 0,-16-35 128,16 0-128,1 1 0,-35 16 128,-33 35 0,-35 16 0,-17 35 128,-17 34 0,-17 0 0,-17 34-128,-16 17 128,-2 17-128,-16 17 0,0 51 0,0 17 0,0 18-128,0 67 128,-16 34 0,16 35 0,0 17 0,0 17 128,0-17-128,16 33 128,2-33-128,-1-17 0,17-34-128,0-35 0,0-17-256,-16-16 128,16-35-128,-34-34 128,0-17-256,-18-34 128,-16-34 0,0-17 128,-17-51-128,-35-17 128,1-52 0,-17-33 0,0-1 0,-17-16 128,-18-1 0,1-17 0,-1 1 0,1-1 0,0 0 0,-1 35 0,18-1-128,-1 1 128,18 51 0,17 16 0,34 18 0,0 34 128,16 0-256,19 33 128,16 18 0,0 17 0,51 0 0,17 34 0,17 0 0,35 34 0,33 1 128,18 16 0,33 17 0,34 18 128,1-1-128,34 0 128,0 18-128,17-18 0,0 1 0,0-1 0,-18-17-384,18-17 128,-34 1-768,-18-1 0,-16 0-640,-18 0 128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lvl="1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lvl="2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lvl="3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lvl="4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lvl="5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lvl="6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lvl="7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lvl="8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9" name="Shape 2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hape 16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Shape 17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Shape 28"/>
          <p:cNvPicPr preferRelativeResize="0"/>
          <p:nvPr/>
        </p:nvPicPr>
        <p:blipFill rotWithShape="1">
          <a:blip r:embed="rId2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hape 29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Click to edit content slide master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 rotWithShape="1">
          <a:blip r:embed="rId2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Shape 50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Shape 51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286000" y="44196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2286000" y="4267200"/>
            <a:ext cx="5943599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480"/>
              </a:spcBef>
              <a:spcAft>
                <a:spcPts val="0"/>
              </a:spcAft>
              <a:defRPr/>
            </a:lvl1pPr>
            <a:lvl2pPr marL="742950" marR="0" indent="-285750" algn="l" rtl="0">
              <a:spcBef>
                <a:spcPts val="560"/>
              </a:spcBef>
              <a:spcAft>
                <a:spcPts val="0"/>
              </a:spcAft>
              <a:defRPr/>
            </a:lvl2pPr>
            <a:lvl3pPr marL="1143000" marR="0" indent="-228600" algn="l" rtl="0">
              <a:spcBef>
                <a:spcPts val="480"/>
              </a:spcBef>
              <a:spcAft>
                <a:spcPts val="0"/>
              </a:spcAft>
              <a:defRPr/>
            </a:lvl3pPr>
            <a:lvl4pPr marL="1600200" marR="0" indent="-228600" algn="l" rtl="0">
              <a:spcBef>
                <a:spcPts val="400"/>
              </a:spcBef>
              <a:spcAft>
                <a:spcPts val="0"/>
              </a:spcAft>
              <a:defRPr/>
            </a:lvl4pPr>
            <a:lvl5pPr marL="2057400" marR="0" indent="-228600" algn="l" rtl="0">
              <a:spcBef>
                <a:spcPts val="400"/>
              </a:spcBef>
              <a:spcAft>
                <a:spcPts val="0"/>
              </a:spcAft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/>
          <p:nvPr/>
        </p:nvSpPr>
        <p:spPr>
          <a:xfrm>
            <a:off x="2133600" y="533400"/>
            <a:ext cx="73152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Fundamentals of</a:t>
            </a:r>
            <a:b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Resource Management 11e</a:t>
            </a: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3">
            <a:alphaModFix/>
          </a:blip>
          <a:srcRect b="6250"/>
          <a:stretch/>
        </p:blipFill>
        <p:spPr>
          <a:xfrm>
            <a:off x="0" y="0"/>
            <a:ext cx="1573213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hape 12"/>
          <p:cNvCxnSpPr/>
          <p:nvPr/>
        </p:nvCxnSpPr>
        <p:spPr>
          <a:xfrm>
            <a:off x="2133600" y="18288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Shape 13"/>
          <p:cNvCxnSpPr/>
          <p:nvPr/>
        </p:nvCxnSpPr>
        <p:spPr>
          <a:xfrm>
            <a:off x="2286000" y="54102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Char char="•"/>
              <a:defRPr/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Char char="▪"/>
              <a:defRPr/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10253F"/>
              </a:buClr>
              <a:buFont typeface="Times New Roman"/>
              <a:buChar char="▪"/>
              <a:defRPr/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▪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pic>
        <p:nvPicPr>
          <p:cNvPr id="23" name="Shape 23"/>
          <p:cNvPicPr preferRelativeResize="0"/>
          <p:nvPr/>
        </p:nvPicPr>
        <p:blipFill rotWithShape="1">
          <a:blip r:embed="rId7">
            <a:alphaModFix/>
          </a:blip>
          <a:srcRect t="25000" b="56250"/>
          <a:stretch/>
        </p:blipFill>
        <p:spPr>
          <a:xfrm>
            <a:off x="0" y="0"/>
            <a:ext cx="1573213" cy="1447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Shape 24"/>
          <p:cNvCxnSpPr/>
          <p:nvPr/>
        </p:nvCxnSpPr>
        <p:spPr>
          <a:xfrm>
            <a:off x="2133600" y="1371600"/>
            <a:ext cx="70104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Shape 25"/>
          <p:cNvCxnSpPr/>
          <p:nvPr/>
        </p:nvCxnSpPr>
        <p:spPr>
          <a:xfrm>
            <a:off x="2286000" y="6400800"/>
            <a:ext cx="6858000" cy="158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vacyrights.org/fs/fs16-bck.ht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jobsearch.about.com/od/facebookjobsearchgroups/a/facebookjobsearch.htm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s.gov/oco/oco20046.ht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kill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atwomen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2209800" y="2971800"/>
            <a:ext cx="5943599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7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6923C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rgbClr val="76923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Selecting Employees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533400" y="3581400"/>
            <a:ext cx="8229600" cy="29289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manager makes an offer of employment, contingent on successful completion of background check, physical/medical exam, drug test, etc.</a:t>
            </a:r>
          </a:p>
          <a:p>
            <a:pPr marL="0" marR="0" lvl="0" indent="0" algn="l" rtl="0"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may use only job-related information to make a hiring decision</a:t>
            </a:r>
          </a:p>
        </p:txBody>
      </p:sp>
      <p:sp>
        <p:nvSpPr>
          <p:cNvPr id="158" name="Shape 158"/>
          <p:cNvSpPr/>
          <p:nvPr/>
        </p:nvSpPr>
        <p:spPr>
          <a:xfrm>
            <a:off x="2895600" y="1676400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conditional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job offer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4308764" y="1981200"/>
            <a:ext cx="4724400" cy="609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Verifies information from the application form:</a:t>
            </a:r>
          </a:p>
          <a:p>
            <a:pPr marL="342900" marR="0" lvl="0" indent="-342900" algn="ctr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65" name="Shape 165"/>
          <p:cNvSpPr/>
          <p:nvPr/>
        </p:nvSpPr>
        <p:spPr>
          <a:xfrm>
            <a:off x="329044" y="1496291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background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investigation</a:t>
            </a:r>
          </a:p>
        </p:txBody>
      </p:sp>
      <p:cxnSp>
        <p:nvCxnSpPr>
          <p:cNvPr id="166" name="Shape 166"/>
          <p:cNvCxnSpPr/>
          <p:nvPr/>
        </p:nvCxnSpPr>
        <p:spPr>
          <a:xfrm>
            <a:off x="647700" y="5105400"/>
            <a:ext cx="7696199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7" name="Shape 167"/>
          <p:cNvSpPr/>
          <p:nvPr/>
        </p:nvSpPr>
        <p:spPr>
          <a:xfrm>
            <a:off x="945573" y="5181600"/>
            <a:ext cx="7772400" cy="915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Online searches can yield too much information on applicants.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See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http://www.privacyrights.org/fs/fs16-bck.htm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for an analysis of online background checks as they pertain to employer/employee rights.</a:t>
            </a:r>
          </a:p>
        </p:txBody>
      </p:sp>
      <p:sp>
        <p:nvSpPr>
          <p:cNvPr id="168" name="Shape 168"/>
          <p:cNvSpPr/>
          <p:nvPr/>
        </p:nvSpPr>
        <p:spPr>
          <a:xfrm>
            <a:off x="1849582" y="2895600"/>
            <a:ext cx="2666999" cy="13234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Former employers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Education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Third-Party</a:t>
            </a:r>
          </a:p>
        </p:txBody>
      </p:sp>
      <p:sp>
        <p:nvSpPr>
          <p:cNvPr id="169" name="Shape 169"/>
          <p:cNvSpPr/>
          <p:nvPr/>
        </p:nvSpPr>
        <p:spPr>
          <a:xfrm>
            <a:off x="4852555" y="2895600"/>
            <a:ext cx="3733800" cy="13234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Legal status to work in U.S.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Credit references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Criminal records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Online Searches</a:t>
            </a:r>
          </a:p>
        </p:txBody>
      </p:sp>
      <p:sp>
        <p:nvSpPr>
          <p:cNvPr id="170" name="Shape 170"/>
          <p:cNvSpPr/>
          <p:nvPr/>
        </p:nvSpPr>
        <p:spPr>
          <a:xfrm>
            <a:off x="329044" y="4343400"/>
            <a:ext cx="88011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Managing your Online Image: </a:t>
            </a:r>
            <a:r>
              <a:rPr lang="en-US" sz="1600" b="0" i="0" u="sng" strike="noStrike" cap="none" baseline="0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http://jobsearch.about.com/od/facebookjobsearchgroups/a/facebookjobsearch.htm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1447800" y="3149600"/>
            <a:ext cx="7391399" cy="292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qualified privilege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Former employers may discuss employees with prospective employers without fear of reprisal as long as the discussion is about job-related, documented facts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one-third of all applicants exaggerate their backgrounds or experiences 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good predictor of future behavior is an individual’s past behavior</a:t>
            </a:r>
          </a:p>
        </p:txBody>
      </p:sp>
      <p:sp>
        <p:nvSpPr>
          <p:cNvPr id="177" name="Shape 177"/>
          <p:cNvSpPr txBox="1"/>
          <p:nvPr/>
        </p:nvSpPr>
        <p:spPr>
          <a:xfrm>
            <a:off x="838200" y="5888326"/>
            <a:ext cx="7924799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Companies can be held liable for failure to properly hire.</a:t>
            </a:r>
          </a:p>
        </p:txBody>
      </p:sp>
      <p:sp>
        <p:nvSpPr>
          <p:cNvPr id="178" name="Shape 178"/>
          <p:cNvSpPr/>
          <p:nvPr/>
        </p:nvSpPr>
        <p:spPr>
          <a:xfrm>
            <a:off x="3124200" y="1498600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background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investigation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84" name="Shape 184"/>
          <p:cNvSpPr txBox="1"/>
          <p:nvPr/>
        </p:nvSpPr>
        <p:spPr>
          <a:xfrm>
            <a:off x="533400" y="2667000"/>
            <a:ext cx="8229600" cy="342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2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only to determine if the individual can comply with essential functions of the job</a:t>
            </a:r>
            <a:r>
              <a:rPr lang="en-US" sz="22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266700" algn="l" rtl="0"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2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Americans with Disabilities Act</a:t>
            </a:r>
            <a:r>
              <a:rPr lang="en-US" sz="22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requires that exams be given only after conditional job offer is made</a:t>
            </a:r>
          </a:p>
          <a:p>
            <a:pPr marL="342900" marR="0" lvl="0" indent="-266700" algn="l" rtl="0"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2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drug tests can be given at this time</a:t>
            </a:r>
          </a:p>
          <a:p>
            <a:pPr marL="342900" marR="0" lvl="0" indent="-266700" algn="l" rtl="0"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2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Company health &amp; life insurance policy qualifier</a:t>
            </a: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5" name="Shape 185"/>
          <p:cNvSpPr/>
          <p:nvPr/>
        </p:nvSpPr>
        <p:spPr>
          <a:xfrm>
            <a:off x="2743200" y="1447800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medical investigation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1165412" y="2751138"/>
            <a:ext cx="7619999" cy="13636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actual hiring decision generally made by the department manager, not </a:t>
            </a:r>
            <a:r>
              <a:rPr lang="en-US" sz="2400" b="0" i="0" u="none" strike="noStrike" cap="none" baseline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manager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candidates not hired deserve the courtesy of prompt notification </a:t>
            </a:r>
          </a:p>
        </p:txBody>
      </p:sp>
      <p:sp>
        <p:nvSpPr>
          <p:cNvPr id="192" name="Shape 192"/>
          <p:cNvSpPr/>
          <p:nvPr/>
        </p:nvSpPr>
        <p:spPr>
          <a:xfrm>
            <a:off x="3222811" y="1531937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job offer</a:t>
            </a:r>
          </a:p>
        </p:txBody>
      </p:sp>
      <p:sp>
        <p:nvSpPr>
          <p:cNvPr id="193" name="Shape 193"/>
          <p:cNvSpPr/>
          <p:nvPr/>
        </p:nvSpPr>
        <p:spPr>
          <a:xfrm>
            <a:off x="1241612" y="4267200"/>
            <a:ext cx="7162799" cy="2133599"/>
          </a:xfrm>
          <a:prstGeom prst="rect">
            <a:avLst/>
          </a:prstGeom>
          <a:solidFill>
            <a:srgbClr val="E6E6C2"/>
          </a:solidFill>
          <a:ln w="12700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1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Resources for Job Seekers: Evaluating Companies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Dun &amp; Bradstreet’s Million Dollar Directory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Standard and Poor’s Register of Corporations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Mergent’s Industrial Review (formerly Moody’s Industrial Manual)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Thomas Register of American Manufacturers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Ward’s Business Directory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From:  </a:t>
            </a: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http://www.bls.gov/oco/oco20046.htm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1239982" y="2057400"/>
            <a:ext cx="6705599" cy="3962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1" i="1" u="none" strike="noStrike" cap="none" baseline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Comprehensive selection</a:t>
            </a:r>
            <a:r>
              <a:rPr lang="en-US" sz="2400" b="0" i="0" u="none" strike="noStrike" cap="none" baseline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puts applicants through all the steps in the selection process before making a decision. </a:t>
            </a:r>
          </a:p>
          <a:p>
            <a:pPr marL="342900" marR="0" lvl="0" indent="-266700" algn="l" rtl="0"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assesses both strengths and weaknesses, and is considered more realistic </a:t>
            </a:r>
          </a:p>
          <a:p>
            <a:pPr marL="342900" marR="0" lvl="0" indent="-342900" algn="l" rtl="0"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must measure factors related to the job only</a:t>
            </a:r>
          </a:p>
          <a:p>
            <a:pPr marL="342900" marR="0" lvl="0" indent="-266700" algn="l" rtl="0"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Typically more costly and time consuming</a:t>
            </a:r>
          </a:p>
        </p:txBody>
      </p:sp>
      <p:sp>
        <p:nvSpPr>
          <p:cNvPr id="200" name="Shape 200"/>
          <p:cNvSpPr/>
          <p:nvPr/>
        </p:nvSpPr>
        <p:spPr>
          <a:xfrm>
            <a:off x="2133600" y="1447800"/>
            <a:ext cx="5060950" cy="4889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Comprehensive Approach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533400" y="1828800"/>
            <a:ext cx="7772400" cy="44116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Now It’s Up to the Candidate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most people want jobs compatible with their personality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applicants who are not hired this time will still form an impression about the company </a:t>
            </a:r>
          </a:p>
          <a:p>
            <a:pPr marL="342900" marR="0" lvl="0" indent="-26670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management should assure the selection process leaves them with a favorable impression of the company</a:t>
            </a:r>
          </a:p>
          <a:p>
            <a:pPr marL="342900" marR="0" lvl="0" indent="-1905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Elements for Successful Predictors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609600" y="1866900"/>
            <a:ext cx="7391399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test elements help predict which applicants will be successful on the job?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838200" y="3924300"/>
            <a:ext cx="2438399" cy="1143000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reliability</a:t>
            </a:r>
          </a:p>
        </p:txBody>
      </p:sp>
      <p:sp>
        <p:nvSpPr>
          <p:cNvPr id="214" name="Shape 214"/>
          <p:cNvSpPr/>
          <p:nvPr/>
        </p:nvSpPr>
        <p:spPr>
          <a:xfrm>
            <a:off x="3352800" y="4457700"/>
            <a:ext cx="2438399" cy="1143000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validity</a:t>
            </a:r>
          </a:p>
        </p:txBody>
      </p:sp>
      <p:sp>
        <p:nvSpPr>
          <p:cNvPr id="215" name="Shape 215"/>
          <p:cNvSpPr/>
          <p:nvPr/>
        </p:nvSpPr>
        <p:spPr>
          <a:xfrm>
            <a:off x="5867400" y="5067300"/>
            <a:ext cx="2438399" cy="1143000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cut scores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8075966" y="368062"/>
              <a:ext cx="1608000" cy="120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33849" y="325946"/>
                <a:ext cx="1691514" cy="129263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Elements for Successful Predictors</a:t>
            </a:r>
          </a:p>
        </p:txBody>
      </p:sp>
      <p:sp>
        <p:nvSpPr>
          <p:cNvPr id="221" name="Shape 221"/>
          <p:cNvSpPr txBox="1"/>
          <p:nvPr/>
        </p:nvSpPr>
        <p:spPr>
          <a:xfrm>
            <a:off x="954741" y="2112168"/>
            <a:ext cx="7162799" cy="6143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1030941" y="3175793"/>
            <a:ext cx="8077199" cy="191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ability of the selection tool to measure an attribute consistently.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HR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managers need reliable tests to make sure the applicant will perform satisfactorily</a:t>
            </a:r>
          </a:p>
        </p:txBody>
      </p:sp>
      <p:sp>
        <p:nvSpPr>
          <p:cNvPr id="223" name="Shape 223"/>
          <p:cNvSpPr/>
          <p:nvPr/>
        </p:nvSpPr>
        <p:spPr>
          <a:xfrm>
            <a:off x="3850341" y="1499394"/>
            <a:ext cx="2438399" cy="1143000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reliability</a:t>
            </a:r>
          </a:p>
        </p:txBody>
      </p:sp>
      <p:sp>
        <p:nvSpPr>
          <p:cNvPr id="224" name="Shape 224"/>
          <p:cNvSpPr txBox="1"/>
          <p:nvPr/>
        </p:nvSpPr>
        <p:spPr>
          <a:xfrm>
            <a:off x="1335741" y="5614194"/>
            <a:ext cx="7619999" cy="11144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1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There are companies that specialize in employment testing. For example, watch the demo at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www.eSkill.com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Elements for Successful Predictors</a:t>
            </a:r>
          </a:p>
        </p:txBody>
      </p:sp>
      <p:sp>
        <p:nvSpPr>
          <p:cNvPr id="230" name="Shape 230"/>
          <p:cNvSpPr txBox="1"/>
          <p:nvPr/>
        </p:nvSpPr>
        <p:spPr>
          <a:xfrm>
            <a:off x="582706" y="3429000"/>
            <a:ext cx="8229600" cy="27019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relationship between scores on a selection tool and a relevant criterion, such as job performance. </a:t>
            </a:r>
          </a:p>
          <a:p>
            <a:pPr marL="0" marR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 are three types: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content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construct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criterion-related</a:t>
            </a:r>
          </a:p>
        </p:txBody>
      </p:sp>
      <p:sp>
        <p:nvSpPr>
          <p:cNvPr id="231" name="Shape 231"/>
          <p:cNvSpPr/>
          <p:nvPr/>
        </p:nvSpPr>
        <p:spPr>
          <a:xfrm>
            <a:off x="3325905" y="1676400"/>
            <a:ext cx="2438399" cy="1143000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validity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2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cxnSp>
        <p:nvCxnSpPr>
          <p:cNvPr id="60" name="Shape 60"/>
          <p:cNvCxnSpPr/>
          <p:nvPr/>
        </p:nvCxnSpPr>
        <p:spPr>
          <a:xfrm>
            <a:off x="5453062" y="4527550"/>
            <a:ext cx="2971799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" name="Shape 61"/>
          <p:cNvCxnSpPr/>
          <p:nvPr/>
        </p:nvCxnSpPr>
        <p:spPr>
          <a:xfrm>
            <a:off x="5529262" y="3689350"/>
            <a:ext cx="289560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Shape 62"/>
          <p:cNvCxnSpPr/>
          <p:nvPr/>
        </p:nvCxnSpPr>
        <p:spPr>
          <a:xfrm>
            <a:off x="4843462" y="3003550"/>
            <a:ext cx="3581399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" name="Shape 63"/>
          <p:cNvCxnSpPr/>
          <p:nvPr/>
        </p:nvCxnSpPr>
        <p:spPr>
          <a:xfrm>
            <a:off x="5376862" y="2317750"/>
            <a:ext cx="304800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" name="Shape 64"/>
          <p:cNvCxnSpPr/>
          <p:nvPr/>
        </p:nvCxnSpPr>
        <p:spPr>
          <a:xfrm rot="10800000">
            <a:off x="2405062" y="3689350"/>
            <a:ext cx="129540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5" name="Shape 65"/>
          <p:cNvCxnSpPr/>
          <p:nvPr/>
        </p:nvCxnSpPr>
        <p:spPr>
          <a:xfrm rot="10800000">
            <a:off x="1643063" y="3917950"/>
            <a:ext cx="0" cy="12191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dash"/>
            <a:round/>
            <a:headEnd type="triangle" w="med" len="med"/>
            <a:tailEnd type="none" w="med" len="med"/>
          </a:ln>
        </p:spPr>
      </p:cxnSp>
      <p:cxnSp>
        <p:nvCxnSpPr>
          <p:cNvPr id="66" name="Shape 66"/>
          <p:cNvCxnSpPr/>
          <p:nvPr/>
        </p:nvCxnSpPr>
        <p:spPr>
          <a:xfrm rot="10800000">
            <a:off x="4691062" y="5670549"/>
            <a:ext cx="0" cy="4572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" name="Shape 67"/>
          <p:cNvCxnSpPr/>
          <p:nvPr/>
        </p:nvCxnSpPr>
        <p:spPr>
          <a:xfrm>
            <a:off x="1795463" y="5746750"/>
            <a:ext cx="0" cy="3810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68" name="Shape 68"/>
          <p:cNvCxnSpPr/>
          <p:nvPr/>
        </p:nvCxnSpPr>
        <p:spPr>
          <a:xfrm>
            <a:off x="4691062" y="4832350"/>
            <a:ext cx="0" cy="4572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9" name="Shape 69"/>
          <p:cNvCxnSpPr/>
          <p:nvPr/>
        </p:nvCxnSpPr>
        <p:spPr>
          <a:xfrm>
            <a:off x="4462462" y="3003550"/>
            <a:ext cx="0" cy="4572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0" name="Shape 70"/>
          <p:cNvCxnSpPr/>
          <p:nvPr/>
        </p:nvCxnSpPr>
        <p:spPr>
          <a:xfrm>
            <a:off x="4462462" y="2317750"/>
            <a:ext cx="0" cy="4572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1" name="Shape 71"/>
          <p:cNvCxnSpPr/>
          <p:nvPr/>
        </p:nvCxnSpPr>
        <p:spPr>
          <a:xfrm>
            <a:off x="4462462" y="1631950"/>
            <a:ext cx="0" cy="4572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2" name="Shape 72"/>
          <p:cNvSpPr txBox="1"/>
          <p:nvPr/>
        </p:nvSpPr>
        <p:spPr>
          <a:xfrm>
            <a:off x="3395662" y="1479550"/>
            <a:ext cx="2057400" cy="333374"/>
          </a:xfrm>
          <a:prstGeom prst="rect">
            <a:avLst/>
          </a:prstGeom>
          <a:solidFill>
            <a:schemeClr val="accent1"/>
          </a:solidFill>
          <a:ln w="2857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initial screening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3395662" y="2165350"/>
            <a:ext cx="2057400" cy="333374"/>
          </a:xfrm>
          <a:prstGeom prst="rect">
            <a:avLst/>
          </a:prstGeom>
          <a:solidFill>
            <a:schemeClr val="accent1"/>
          </a:solidFill>
          <a:ln w="2857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completed application   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x="3395662" y="2851150"/>
            <a:ext cx="1512888" cy="333374"/>
          </a:xfrm>
          <a:prstGeom prst="rect">
            <a:avLst/>
          </a:prstGeom>
          <a:solidFill>
            <a:schemeClr val="accent1"/>
          </a:solidFill>
          <a:ln w="2857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employment test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3409951" y="3536950"/>
            <a:ext cx="2163761" cy="333374"/>
          </a:xfrm>
          <a:prstGeom prst="rect">
            <a:avLst/>
          </a:prstGeom>
          <a:solidFill>
            <a:schemeClr val="accent1"/>
          </a:solidFill>
          <a:ln w="2857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comprehensive interview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x="1271587" y="3460750"/>
            <a:ext cx="1060449" cy="546099"/>
          </a:xfrm>
          <a:prstGeom prst="rect">
            <a:avLst/>
          </a:prstGeom>
          <a:solidFill>
            <a:schemeClr val="accent1"/>
          </a:solidFill>
          <a:ln w="2857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conditional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job offer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3395662" y="5289550"/>
            <a:ext cx="2519362" cy="546099"/>
          </a:xfrm>
          <a:prstGeom prst="rect">
            <a:avLst/>
          </a:prstGeom>
          <a:solidFill>
            <a:schemeClr val="accent1"/>
          </a:solidFill>
          <a:ln w="2857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medical/physical examination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(conditional job offer made)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1262062" y="5137150"/>
            <a:ext cx="1058862" cy="546099"/>
          </a:xfrm>
          <a:prstGeom prst="rect">
            <a:avLst/>
          </a:prstGeom>
          <a:solidFill>
            <a:schemeClr val="accent1"/>
          </a:solidFill>
          <a:ln w="2857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permanent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 job offer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7688263" y="5432425"/>
            <a:ext cx="1404938" cy="333374"/>
          </a:xfrm>
          <a:prstGeom prst="rect">
            <a:avLst/>
          </a:prstGeom>
          <a:solidFill>
            <a:schemeClr val="accent1"/>
          </a:solidFill>
          <a:ln w="2857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reject applicant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3395662" y="4298950"/>
            <a:ext cx="2143125" cy="546099"/>
          </a:xfrm>
          <a:prstGeom prst="rect">
            <a:avLst/>
          </a:prstGeom>
          <a:solidFill>
            <a:schemeClr val="accent1"/>
          </a:solidFill>
          <a:ln w="28575" cap="flat">
            <a:solidFill>
              <a:srgbClr val="E6E6C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background examination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if required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2557463" y="3689350"/>
            <a:ext cx="690563" cy="274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Passed</a:t>
            </a:r>
          </a:p>
        </p:txBody>
      </p:sp>
      <p:cxnSp>
        <p:nvCxnSpPr>
          <p:cNvPr id="82" name="Shape 82"/>
          <p:cNvCxnSpPr/>
          <p:nvPr/>
        </p:nvCxnSpPr>
        <p:spPr>
          <a:xfrm>
            <a:off x="1871663" y="4527550"/>
            <a:ext cx="144780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83" name="Shape 83"/>
          <p:cNvSpPr txBox="1"/>
          <p:nvPr/>
        </p:nvSpPr>
        <p:spPr>
          <a:xfrm>
            <a:off x="3771901" y="4930775"/>
            <a:ext cx="690561" cy="274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Passed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2044234" y="6051550"/>
            <a:ext cx="2209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Able to perform essential elements of the job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3467101" y="1860550"/>
            <a:ext cx="690561" cy="274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Passed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3467101" y="2492375"/>
            <a:ext cx="690561" cy="274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Passed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3457576" y="3232150"/>
            <a:ext cx="776286" cy="274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Passed</a:t>
            </a:r>
          </a:p>
        </p:txBody>
      </p:sp>
      <p:cxnSp>
        <p:nvCxnSpPr>
          <p:cNvPr id="88" name="Shape 88"/>
          <p:cNvCxnSpPr/>
          <p:nvPr/>
        </p:nvCxnSpPr>
        <p:spPr>
          <a:xfrm>
            <a:off x="1795463" y="6127750"/>
            <a:ext cx="289560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9" name="Shape 89"/>
          <p:cNvCxnSpPr/>
          <p:nvPr/>
        </p:nvCxnSpPr>
        <p:spPr>
          <a:xfrm>
            <a:off x="1871663" y="3994150"/>
            <a:ext cx="0" cy="5333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0" name="Shape 90"/>
          <p:cNvSpPr txBox="1"/>
          <p:nvPr/>
        </p:nvSpPr>
        <p:spPr>
          <a:xfrm>
            <a:off x="5834062" y="4557712"/>
            <a:ext cx="1711324" cy="2746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Problems encountered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x="5791201" y="3765550"/>
            <a:ext cx="2633661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Failed to impress interviewer and/or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meet job expectations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5786437" y="3033713"/>
            <a:ext cx="885825" cy="2746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Failed test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5783262" y="2317750"/>
            <a:ext cx="24129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Failed to complete application or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failed job specifications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5757862" y="1631950"/>
            <a:ext cx="2725738" cy="274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Failed to meet minimum qualifications</a:t>
            </a:r>
          </a:p>
        </p:txBody>
      </p:sp>
      <p:cxnSp>
        <p:nvCxnSpPr>
          <p:cNvPr id="95" name="Shape 95"/>
          <p:cNvCxnSpPr/>
          <p:nvPr/>
        </p:nvCxnSpPr>
        <p:spPr>
          <a:xfrm>
            <a:off x="5453062" y="1631950"/>
            <a:ext cx="2971799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" name="Shape 96"/>
          <p:cNvCxnSpPr/>
          <p:nvPr/>
        </p:nvCxnSpPr>
        <p:spPr>
          <a:xfrm>
            <a:off x="8424863" y="1631950"/>
            <a:ext cx="0" cy="3657600"/>
          </a:xfrm>
          <a:prstGeom prst="straightConnector1">
            <a:avLst/>
          </a:prstGeom>
          <a:noFill/>
          <a:ln w="12700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7" name="Shape 97"/>
          <p:cNvCxnSpPr/>
          <p:nvPr/>
        </p:nvCxnSpPr>
        <p:spPr>
          <a:xfrm>
            <a:off x="5910262" y="5594350"/>
            <a:ext cx="1676399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8" name="Shape 98"/>
          <p:cNvSpPr txBox="1"/>
          <p:nvPr/>
        </p:nvSpPr>
        <p:spPr>
          <a:xfrm>
            <a:off x="5970587" y="5594350"/>
            <a:ext cx="15620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Unfit to do essential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elements of job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881062" y="1403350"/>
            <a:ext cx="2362200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selection process typically consists of eight steps.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763006" y="282142"/>
              <a:ext cx="1423920" cy="10927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20882" y="240017"/>
                <a:ext cx="1507447" cy="117624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-675154" y="374302"/>
              <a:ext cx="1258560" cy="18352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717274" y="332182"/>
                <a:ext cx="1342080" cy="191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1126800" y="2973600"/>
              <a:ext cx="3950280" cy="2874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17440" y="2964240"/>
                <a:ext cx="3969000" cy="2892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Elements for Successful Predictors</a:t>
            </a:r>
          </a:p>
        </p:txBody>
      </p:sp>
      <p:sp>
        <p:nvSpPr>
          <p:cNvPr id="237" name="Shape 237"/>
          <p:cNvSpPr txBox="1"/>
          <p:nvPr/>
        </p:nvSpPr>
        <p:spPr>
          <a:xfrm>
            <a:off x="609600" y="2819400"/>
            <a:ext cx="8229600" cy="35385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1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Content validity:</a:t>
            </a:r>
            <a:r>
              <a:rPr lang="en-US" sz="21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degree to which the content of the test, as a sample, represents situations on the job</a:t>
            </a:r>
            <a:r>
              <a:rPr lang="en-US" sz="21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1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Construct validity:</a:t>
            </a:r>
            <a:r>
              <a:rPr lang="en-US" sz="21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degree to which a particular (abstract) trait is related to successful job performance</a:t>
            </a:r>
            <a:r>
              <a:rPr lang="en-US" sz="21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spcBef>
                <a:spcPts val="42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1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Criterion-related validity:</a:t>
            </a:r>
            <a:r>
              <a:rPr lang="en-US" sz="21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degree to which a selection device accurately predicts important elements of work behavior 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1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Predictive validity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uses test scores of applicants to compare with their future job performance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Concurrent validity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correlates test scores of current employees with measures of their job performance</a:t>
            </a:r>
          </a:p>
        </p:txBody>
      </p:sp>
      <p:sp>
        <p:nvSpPr>
          <p:cNvPr id="238" name="Shape 238"/>
          <p:cNvSpPr/>
          <p:nvPr/>
        </p:nvSpPr>
        <p:spPr>
          <a:xfrm>
            <a:off x="3505200" y="1667434"/>
            <a:ext cx="2438399" cy="1143000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validity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Elements for Successful Predictors</a:t>
            </a:r>
          </a:p>
        </p:txBody>
      </p:sp>
      <p:cxnSp>
        <p:nvCxnSpPr>
          <p:cNvPr id="244" name="Shape 244"/>
          <p:cNvCxnSpPr/>
          <p:nvPr/>
        </p:nvCxnSpPr>
        <p:spPr>
          <a:xfrm rot="10800000">
            <a:off x="4959016" y="5744696"/>
            <a:ext cx="0" cy="45720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245" name="Shape 245"/>
          <p:cNvCxnSpPr/>
          <p:nvPr/>
        </p:nvCxnSpPr>
        <p:spPr>
          <a:xfrm>
            <a:off x="3663616" y="5211296"/>
            <a:ext cx="609599" cy="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dot"/>
            <a:round/>
            <a:headEnd type="none" w="med" len="med"/>
            <a:tailEnd type="stealth" w="lg" len="lg"/>
          </a:ln>
        </p:spPr>
      </p:cxnSp>
      <p:cxnSp>
        <p:nvCxnSpPr>
          <p:cNvPr id="246" name="Shape 246"/>
          <p:cNvCxnSpPr/>
          <p:nvPr/>
        </p:nvCxnSpPr>
        <p:spPr>
          <a:xfrm rot="10800000">
            <a:off x="7321215" y="3230096"/>
            <a:ext cx="0" cy="609599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47" name="Shape 247"/>
          <p:cNvGrpSpPr/>
          <p:nvPr/>
        </p:nvGrpSpPr>
        <p:grpSpPr>
          <a:xfrm>
            <a:off x="1758615" y="1858495"/>
            <a:ext cx="1600200" cy="1377950"/>
            <a:chOff x="767" y="1007"/>
            <a:chExt cx="1008" cy="868"/>
          </a:xfrm>
        </p:grpSpPr>
        <p:cxnSp>
          <p:nvCxnSpPr>
            <p:cNvPr id="248" name="Shape 248"/>
            <p:cNvCxnSpPr/>
            <p:nvPr/>
          </p:nvCxnSpPr>
          <p:spPr>
            <a:xfrm>
              <a:off x="1392" y="1200"/>
              <a:ext cx="383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stealth" w="lg" len="lg"/>
            </a:ln>
          </p:spPr>
        </p:cxnSp>
        <p:sp>
          <p:nvSpPr>
            <p:cNvPr id="249" name="Shape 249"/>
            <p:cNvSpPr txBox="1"/>
            <p:nvPr/>
          </p:nvSpPr>
          <p:spPr>
            <a:xfrm>
              <a:off x="767" y="1007"/>
              <a:ext cx="767" cy="868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4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Give test to all applicants, record score and file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0" name="Shape 250"/>
          <p:cNvGrpSpPr/>
          <p:nvPr/>
        </p:nvGrpSpPr>
        <p:grpSpPr>
          <a:xfrm>
            <a:off x="3435015" y="1858495"/>
            <a:ext cx="1676400" cy="1377950"/>
            <a:chOff x="1871" y="1007"/>
            <a:chExt cx="1056" cy="868"/>
          </a:xfrm>
        </p:grpSpPr>
        <p:cxnSp>
          <p:nvCxnSpPr>
            <p:cNvPr id="251" name="Shape 251"/>
            <p:cNvCxnSpPr/>
            <p:nvPr/>
          </p:nvCxnSpPr>
          <p:spPr>
            <a:xfrm>
              <a:off x="2544" y="1200"/>
              <a:ext cx="383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stealth" w="lg" len="lg"/>
            </a:ln>
          </p:spPr>
        </p:cxnSp>
        <p:sp>
          <p:nvSpPr>
            <p:cNvPr id="252" name="Shape 252"/>
            <p:cNvSpPr txBox="1"/>
            <p:nvPr/>
          </p:nvSpPr>
          <p:spPr>
            <a:xfrm>
              <a:off x="1871" y="1007"/>
              <a:ext cx="816" cy="868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4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Hire based on criteria other than test results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3" name="Shape 253"/>
          <p:cNvGrpSpPr/>
          <p:nvPr/>
        </p:nvGrpSpPr>
        <p:grpSpPr>
          <a:xfrm>
            <a:off x="5187615" y="1858495"/>
            <a:ext cx="1600199" cy="1368424"/>
            <a:chOff x="3168" y="997"/>
            <a:chExt cx="911" cy="861"/>
          </a:xfrm>
        </p:grpSpPr>
        <p:cxnSp>
          <p:nvCxnSpPr>
            <p:cNvPr id="254" name="Shape 254"/>
            <p:cNvCxnSpPr/>
            <p:nvPr/>
          </p:nvCxnSpPr>
          <p:spPr>
            <a:xfrm>
              <a:off x="3695" y="1200"/>
              <a:ext cx="383" cy="0"/>
            </a:xfrm>
            <a:prstGeom prst="straightConnector1">
              <a:avLst/>
            </a:prstGeom>
            <a:noFill/>
            <a:ln w="38100" cap="flat">
              <a:solidFill>
                <a:schemeClr val="dk1"/>
              </a:solidFill>
              <a:prstDash val="solid"/>
              <a:round/>
              <a:headEnd type="none" w="med" len="med"/>
              <a:tailEnd type="stealth" w="lg" len="lg"/>
            </a:ln>
          </p:spPr>
        </p:cxnSp>
        <p:sp>
          <p:nvSpPr>
            <p:cNvPr id="255" name="Shape 255"/>
            <p:cNvSpPr txBox="1"/>
            <p:nvPr/>
          </p:nvSpPr>
          <p:spPr>
            <a:xfrm>
              <a:off x="3168" y="997"/>
              <a:ext cx="672" cy="86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400" b="0" i="0" u="none" strike="noStrike" cap="none" baseline="0">
                  <a:solidFill>
                    <a:srgbClr val="E6E6C2"/>
                  </a:solidFill>
                  <a:latin typeface="Arial"/>
                  <a:ea typeface="Arial"/>
                  <a:cs typeface="Arial"/>
                  <a:sym typeface="Arial"/>
                </a:rPr>
                <a:t>Evaluate performance one year after beginning work</a:t>
              </a:r>
            </a:p>
          </p:txBody>
        </p:sp>
      </p:grpSp>
      <p:sp>
        <p:nvSpPr>
          <p:cNvPr id="256" name="Shape 256"/>
          <p:cNvSpPr txBox="1"/>
          <p:nvPr/>
        </p:nvSpPr>
        <p:spPr>
          <a:xfrm>
            <a:off x="7626015" y="4258796"/>
            <a:ext cx="1066799" cy="1377950"/>
          </a:xfrm>
          <a:prstGeom prst="rect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Set and implement valid cut scores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2673016" y="4525496"/>
            <a:ext cx="1066799" cy="1377950"/>
          </a:xfrm>
          <a:prstGeom prst="rect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Give test to all current employees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4381166" y="1415583"/>
            <a:ext cx="11874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Predictive</a:t>
            </a:r>
          </a:p>
        </p:txBody>
      </p:sp>
      <p:sp>
        <p:nvSpPr>
          <p:cNvPr id="259" name="Shape 259"/>
          <p:cNvSpPr txBox="1"/>
          <p:nvPr/>
        </p:nvSpPr>
        <p:spPr>
          <a:xfrm>
            <a:off x="1095641" y="6199794"/>
            <a:ext cx="13144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Concurrent</a:t>
            </a:r>
          </a:p>
        </p:txBody>
      </p:sp>
      <p:cxnSp>
        <p:nvCxnSpPr>
          <p:cNvPr id="260" name="Shape 260"/>
          <p:cNvCxnSpPr/>
          <p:nvPr/>
        </p:nvCxnSpPr>
        <p:spPr>
          <a:xfrm>
            <a:off x="8083215" y="3001496"/>
            <a:ext cx="0" cy="114300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261" name="Shape 261"/>
          <p:cNvCxnSpPr/>
          <p:nvPr/>
        </p:nvCxnSpPr>
        <p:spPr>
          <a:xfrm>
            <a:off x="1758616" y="5211296"/>
            <a:ext cx="762000" cy="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dot"/>
            <a:round/>
            <a:headEnd type="none" w="med" len="med"/>
            <a:tailEnd type="stealth" w="lg" len="lg"/>
          </a:ln>
        </p:spPr>
      </p:cxnSp>
      <p:cxnSp>
        <p:nvCxnSpPr>
          <p:cNvPr id="262" name="Shape 262"/>
          <p:cNvCxnSpPr/>
          <p:nvPr/>
        </p:nvCxnSpPr>
        <p:spPr>
          <a:xfrm rot="10800000">
            <a:off x="1758616" y="4296896"/>
            <a:ext cx="0" cy="91440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263" name="Shape 263"/>
          <p:cNvCxnSpPr/>
          <p:nvPr/>
        </p:nvCxnSpPr>
        <p:spPr>
          <a:xfrm rot="10800000">
            <a:off x="5644815" y="5211296"/>
            <a:ext cx="1904999" cy="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dot"/>
            <a:round/>
            <a:headEnd type="stealth" w="lg" len="lg"/>
            <a:tailEnd type="none" w="med" len="med"/>
          </a:ln>
        </p:spPr>
      </p:cxnSp>
      <p:cxnSp>
        <p:nvCxnSpPr>
          <p:cNvPr id="264" name="Shape 264"/>
          <p:cNvCxnSpPr/>
          <p:nvPr/>
        </p:nvCxnSpPr>
        <p:spPr>
          <a:xfrm>
            <a:off x="5263816" y="5287496"/>
            <a:ext cx="0" cy="609599"/>
          </a:xfrm>
          <a:prstGeom prst="straightConnector1">
            <a:avLst/>
          </a:prstGeom>
          <a:noFill/>
          <a:ln w="38100" cap="rnd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265" name="Shape 265"/>
          <p:cNvCxnSpPr/>
          <p:nvPr/>
        </p:nvCxnSpPr>
        <p:spPr>
          <a:xfrm rot="10800000">
            <a:off x="1072815" y="6201896"/>
            <a:ext cx="3886200" cy="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266" name="Shape 266"/>
          <p:cNvCxnSpPr/>
          <p:nvPr/>
        </p:nvCxnSpPr>
        <p:spPr>
          <a:xfrm rot="10800000">
            <a:off x="1149016" y="4601696"/>
            <a:ext cx="0" cy="1600199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dot"/>
            <a:round/>
            <a:headEnd type="none" w="med" len="med"/>
            <a:tailEnd type="stealth" w="lg" len="lg"/>
          </a:ln>
        </p:spPr>
      </p:cxnSp>
      <p:cxnSp>
        <p:nvCxnSpPr>
          <p:cNvPr id="267" name="Shape 267"/>
          <p:cNvCxnSpPr/>
          <p:nvPr/>
        </p:nvCxnSpPr>
        <p:spPr>
          <a:xfrm rot="10800000">
            <a:off x="1149016" y="2163296"/>
            <a:ext cx="0" cy="129540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8" name="Shape 268"/>
          <p:cNvCxnSpPr/>
          <p:nvPr/>
        </p:nvCxnSpPr>
        <p:spPr>
          <a:xfrm>
            <a:off x="1149016" y="2163296"/>
            <a:ext cx="457200" cy="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269" name="Shape 269"/>
          <p:cNvSpPr txBox="1"/>
          <p:nvPr/>
        </p:nvSpPr>
        <p:spPr>
          <a:xfrm>
            <a:off x="996616" y="3382496"/>
            <a:ext cx="1143000" cy="1165224"/>
          </a:xfrm>
          <a:prstGeom prst="rect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Develop a battery of tests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Shape 270"/>
          <p:cNvSpPr txBox="1"/>
          <p:nvPr/>
        </p:nvSpPr>
        <p:spPr>
          <a:xfrm>
            <a:off x="6864015" y="1858496"/>
            <a:ext cx="1600199" cy="1590674"/>
          </a:xfrm>
          <a:prstGeom prst="rect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Analyze test scores and performance evaluations for significant relationship; does it exist?</a:t>
            </a:r>
          </a:p>
        </p:txBody>
      </p:sp>
      <p:sp>
        <p:nvSpPr>
          <p:cNvPr id="271" name="Shape 271"/>
          <p:cNvSpPr txBox="1"/>
          <p:nvPr/>
        </p:nvSpPr>
        <p:spPr>
          <a:xfrm>
            <a:off x="4349416" y="4220696"/>
            <a:ext cx="1295400" cy="1803400"/>
          </a:xfrm>
          <a:prstGeom prst="rect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Analyze test scores and performance evaluations for significant relationship: does it exist?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baseline="0">
              <a:solidFill>
                <a:srgbClr val="E6E6C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2" name="Shape 272"/>
          <p:cNvCxnSpPr/>
          <p:nvPr/>
        </p:nvCxnSpPr>
        <p:spPr>
          <a:xfrm>
            <a:off x="2292016" y="3839696"/>
            <a:ext cx="5029199" cy="0"/>
          </a:xfrm>
          <a:prstGeom prst="straightConnector1">
            <a:avLst/>
          </a:prstGeom>
          <a:noFill/>
          <a:ln w="38100" cap="flat">
            <a:solidFill>
              <a:schemeClr val="dk1"/>
            </a:solidFill>
            <a:prstDash val="solid"/>
            <a:round/>
            <a:headEnd type="stealth" w="lg" len="lg"/>
            <a:tailEnd type="none" w="med" len="med"/>
          </a:ln>
        </p:spPr>
      </p:cxnSp>
      <p:sp>
        <p:nvSpPr>
          <p:cNvPr id="273" name="Shape 273"/>
          <p:cNvSpPr txBox="1"/>
          <p:nvPr/>
        </p:nvSpPr>
        <p:spPr>
          <a:xfrm>
            <a:off x="8067340" y="3495208"/>
            <a:ext cx="5778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Yes</a:t>
            </a:r>
          </a:p>
        </p:txBody>
      </p:sp>
      <p:sp>
        <p:nvSpPr>
          <p:cNvPr id="274" name="Shape 274"/>
          <p:cNvSpPr txBox="1"/>
          <p:nvPr/>
        </p:nvSpPr>
        <p:spPr>
          <a:xfrm flipH="1">
            <a:off x="6254415" y="3839696"/>
            <a:ext cx="53339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</a:p>
        </p:txBody>
      </p:sp>
      <p:sp>
        <p:nvSpPr>
          <p:cNvPr id="275" name="Shape 275"/>
          <p:cNvSpPr/>
          <p:nvPr/>
        </p:nvSpPr>
        <p:spPr>
          <a:xfrm>
            <a:off x="5644816" y="5211296"/>
            <a:ext cx="577850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Yes</a:t>
            </a:r>
          </a:p>
        </p:txBody>
      </p:sp>
      <p:sp>
        <p:nvSpPr>
          <p:cNvPr id="276" name="Shape 276"/>
          <p:cNvSpPr txBox="1"/>
          <p:nvPr/>
        </p:nvSpPr>
        <p:spPr>
          <a:xfrm>
            <a:off x="5035216" y="6125696"/>
            <a:ext cx="476249" cy="3667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Key Elements for Successful Predictors</a:t>
            </a:r>
          </a:p>
        </p:txBody>
      </p:sp>
      <p:sp>
        <p:nvSpPr>
          <p:cNvPr id="282" name="Shape 282"/>
          <p:cNvSpPr txBox="1"/>
          <p:nvPr/>
        </p:nvSpPr>
        <p:spPr>
          <a:xfrm>
            <a:off x="228600" y="3162300"/>
            <a:ext cx="8534399" cy="3159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4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cut score separates successful  from unsuccessful performers.</a:t>
            </a:r>
            <a:r>
              <a:rPr lang="en-US" sz="19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</a:p>
          <a:p>
            <a:pPr marL="342900" marR="0" lvl="0" indent="-342900" algn="l" rtl="0">
              <a:spcBef>
                <a:spcPts val="38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9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cut scores on a selection device can be determined by validity studies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rgbClr val="4F6228"/>
              </a:buClr>
              <a:buSzPct val="160000"/>
              <a:buFont typeface="Times New Roman"/>
              <a:buChar char="▪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applicants scoring below the cut score are predicted to be unsuccessful on the job and are rejected</a:t>
            </a:r>
            <a:r>
              <a:rPr lang="en-US" sz="3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283" name="Shape 283"/>
          <p:cNvSpPr/>
          <p:nvPr/>
        </p:nvSpPr>
        <p:spPr>
          <a:xfrm>
            <a:off x="3352800" y="1638300"/>
            <a:ext cx="2438399" cy="1143000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cut scores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Selection From a Global Perspective</a:t>
            </a:r>
          </a:p>
        </p:txBody>
      </p:sp>
      <p:sp>
        <p:nvSpPr>
          <p:cNvPr id="289" name="Shape 289"/>
          <p:cNvSpPr/>
          <p:nvPr/>
        </p:nvSpPr>
        <p:spPr>
          <a:xfrm>
            <a:off x="685800" y="3810000"/>
            <a:ext cx="7772400" cy="2590800"/>
          </a:xfrm>
          <a:prstGeom prst="rect">
            <a:avLst/>
          </a:prstGeom>
          <a:solidFill>
            <a:srgbClr val="E6E6C2"/>
          </a:solidFill>
          <a:ln w="38100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Shape 290"/>
          <p:cNvSpPr txBox="1"/>
          <p:nvPr/>
        </p:nvSpPr>
        <p:spPr>
          <a:xfrm>
            <a:off x="685800" y="1447800"/>
            <a:ext cx="7772400" cy="2438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selection criteria for international assignments: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interest in working overseas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ability to relate to different cultures and environments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supportiveness of the candidate’s family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rgbClr val="4F6228"/>
              </a:buClr>
              <a:buSzPct val="100000"/>
              <a:buFont typeface="Times New Roman"/>
              <a:buChar char="▪"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female executives have done well abroad in Asia and Latin America, despite past reluctance to assign them to these countries</a:t>
            </a:r>
          </a:p>
        </p:txBody>
      </p:sp>
      <p:sp>
        <p:nvSpPr>
          <p:cNvPr id="291" name="Shape 291"/>
          <p:cNvSpPr txBox="1"/>
          <p:nvPr/>
        </p:nvSpPr>
        <p:spPr>
          <a:xfrm>
            <a:off x="762000" y="3886200"/>
            <a:ext cx="7543800" cy="17543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Further Information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www.expatwomen.com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resources for women taking overseas positions</a:t>
            </a:r>
          </a:p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SzPct val="25000"/>
              <a:buNone/>
            </a:pPr>
            <a:r>
              <a:rPr lang="en-US" sz="1800" b="0" i="1" u="none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Best Practices for Managers and Expatriates: A Guide on Selection, Hiring and Compensation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By Stan Lomax: book for managers and overseas assignees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Excelling at the Interview</a:t>
            </a:r>
          </a:p>
        </p:txBody>
      </p:sp>
      <p:sp>
        <p:nvSpPr>
          <p:cNvPr id="297" name="Shape 297"/>
          <p:cNvSpPr/>
          <p:nvPr/>
        </p:nvSpPr>
        <p:spPr>
          <a:xfrm>
            <a:off x="963705" y="1539875"/>
            <a:ext cx="7543800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Suggestions for making your interviews as an applicant successful: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98" name="Shape 298"/>
          <p:cNvSpPr/>
          <p:nvPr/>
        </p:nvSpPr>
        <p:spPr>
          <a:xfrm>
            <a:off x="1192305" y="2682875"/>
            <a:ext cx="7619999" cy="2771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1. do some homework on the company </a:t>
            </a:r>
          </a:p>
          <a:p>
            <a:pPr marL="457200" marR="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2. get a good night’s rest the night before </a:t>
            </a:r>
          </a:p>
          <a:p>
            <a:pPr marL="457200" marR="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3. dress appropriately </a:t>
            </a:r>
          </a:p>
          <a:p>
            <a:pPr marL="457200" marR="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4. arrive for the interview a few minutes early </a:t>
            </a:r>
          </a:p>
          <a:p>
            <a:pPr marL="457200" marR="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5. use a firm handshake </a:t>
            </a:r>
          </a:p>
          <a:p>
            <a:pPr marL="457200" marR="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6. maintain good eye contact</a:t>
            </a:r>
          </a:p>
          <a:p>
            <a:pPr marL="457200" marR="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7. take the opportunity to have practice interviews </a:t>
            </a:r>
          </a:p>
          <a:p>
            <a:pPr marL="457200" marR="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8. thank the interviewer in person, and send a thank-you note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Fill-in-the-blanks</a:t>
            </a:r>
          </a:p>
        </p:txBody>
      </p:sp>
      <p:sp>
        <p:nvSpPr>
          <p:cNvPr id="304" name="Shape 304"/>
          <p:cNvSpPr txBox="1"/>
          <p:nvPr/>
        </p:nvSpPr>
        <p:spPr>
          <a:xfrm>
            <a:off x="457200" y="1524000"/>
            <a:ext cx="8458200" cy="5181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The _____ is the first step in the selection process.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initial screening interview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_____ assign values to application information in order to determine job success.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Weighted application forms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_______ require applicants to engage in job behaviors necessary for doing the job successfully.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Performance simulation tests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Three types of comprehensive interviews are _____, ______, and _____.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traditional, panel, and situational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In a _____, HR manager makes an offer of employment, contingent upon successful completion of background check, physical/medical exam, drug test, etc.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conditional job offer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 _________ </a:t>
            </a:r>
            <a:r>
              <a:rPr lang="en-US" sz="1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means employers may discuss employees with prospective employers without fear of reprisal as long as the discussion is about job-related, documented facts.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Qualified privilege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7. There three types of validity are _______, ________, and _______.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Content, construct, criterion-related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 On an employment test, the _____ </a:t>
            </a:r>
            <a:r>
              <a:rPr lang="en-US" sz="16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separates successful from unsuccessful performers.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1600" b="0" i="0" u="none" strike="noStrike" cap="none" baseline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cut score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0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0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30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30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05" name="Shape 105"/>
          <p:cNvSpPr/>
          <p:nvPr/>
        </p:nvSpPr>
        <p:spPr>
          <a:xfrm>
            <a:off x="2846293" y="1676400"/>
            <a:ext cx="3276600" cy="1143000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initial screening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interview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1093694" y="4343400"/>
            <a:ext cx="7086600" cy="1981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839788" marR="0" lvl="1" indent="-382588" algn="l" rtl="0"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weeding out of applicants who don’t meet general job requirements</a:t>
            </a:r>
          </a:p>
          <a:p>
            <a:pPr marL="839788" marR="0" lvl="1" indent="-382588" algn="l" rtl="0">
              <a:spcBef>
                <a:spcPts val="24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839788" marR="0" lvl="1" indent="-382588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screening interviews help candidates decide if position is suitable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1093694" y="3124200"/>
            <a:ext cx="6781800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Job description information is shared </a:t>
            </a:r>
          </a:p>
          <a:p>
            <a:pPr marL="457200" marR="0" lvl="1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along with a salary range.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13" name="Shape 113"/>
          <p:cNvSpPr/>
          <p:nvPr/>
        </p:nvSpPr>
        <p:spPr>
          <a:xfrm>
            <a:off x="2895600" y="1613646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completing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the application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457200" y="3137647"/>
            <a:ext cx="8610599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Gives a job-performance-related synopsis of what applicants have been doing, their skills and accomplishments.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15" name="Shape 115"/>
          <p:cNvSpPr/>
          <p:nvPr/>
        </p:nvSpPr>
        <p:spPr>
          <a:xfrm>
            <a:off x="762000" y="4356846"/>
            <a:ext cx="7848599" cy="19208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Legal considerations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137160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omit items that are not job-related; e.g., sex, religion </a:t>
            </a:r>
          </a:p>
          <a:p>
            <a:pPr marL="137160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includes statement giving employer the right to</a:t>
            </a:r>
          </a:p>
          <a:p>
            <a:pPr marL="137160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dismiss an employee for falsifying information </a:t>
            </a:r>
          </a:p>
          <a:p>
            <a:pPr marL="137160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asks for permission to check work references </a:t>
            </a:r>
          </a:p>
          <a:p>
            <a:pPr marL="137160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typically includes “employment-at-will” statement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909637" y="2971800"/>
            <a:ext cx="6938961" cy="33099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4F6228"/>
              </a:buClr>
              <a:buSzPct val="25000"/>
              <a:buFont typeface="Times New Roman"/>
              <a:buNone/>
            </a:pPr>
            <a:r>
              <a:rPr lang="en-US" sz="22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Weighted application forms</a:t>
            </a:r>
            <a:r>
              <a:rPr lang="en-US" sz="2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spcBef>
                <a:spcPts val="240"/>
              </a:spcBef>
              <a:spcAft>
                <a:spcPts val="0"/>
              </a:spcAft>
              <a:buClr>
                <a:srgbClr val="4F6228"/>
              </a:buClr>
              <a:buFont typeface="Times New Roman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individual pieces of information are validated against performance and turnover measures and given appropriate weights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742950" marR="0" lvl="1" indent="-285750" algn="l" rtl="0">
              <a:spcBef>
                <a:spcPts val="24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rgbClr val="17375E"/>
              </a:buClr>
              <a:buSzPct val="14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must be collected for each job to determine how well a particular item (e.g., years of schooling, tenure on last job) predicts success on target job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22" name="Shape 122"/>
          <p:cNvSpPr/>
          <p:nvPr/>
        </p:nvSpPr>
        <p:spPr>
          <a:xfrm>
            <a:off x="2819400" y="1600200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completing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the application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632012" y="3657600"/>
            <a:ext cx="7696199" cy="24971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information collected on application forms can be highly predictive of successful job performance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forms must be validated and continuously reviewed and updated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should be verified through background investigations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29" name="Shape 129"/>
          <p:cNvSpPr/>
          <p:nvPr/>
        </p:nvSpPr>
        <p:spPr>
          <a:xfrm>
            <a:off x="2918011" y="1828800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completing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the application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609600" y="3222811"/>
            <a:ext cx="8229600" cy="3200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18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performance simulation tests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require applicants to engage in job behaviors necessary for doing the job successfully</a:t>
            </a:r>
            <a:r>
              <a:rPr lang="en-US" sz="18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742950" marR="0" lvl="1" indent="-285750" algn="l" rtl="0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18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 sampling 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uses job analysis to develop a miniature replica of the job so the applicant can demonstrate his/her skills</a:t>
            </a:r>
          </a:p>
          <a:p>
            <a:pPr marL="742950" marR="0" lvl="1" indent="-285750" algn="l" rtl="0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1800" b="1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assessment centers 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give tests and exercises, (individual and group), to assess managerial potential or other complex skills</a:t>
            </a:r>
            <a:r>
              <a:rPr lang="en-US" sz="1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1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1" i="1" u="none" strike="noStrike" cap="none" baseline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Selection practices must be adapted to cultures </a:t>
            </a:r>
          </a:p>
          <a:p>
            <a:pPr marL="742950" marR="0" lvl="1" indent="-285750" algn="ct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25000"/>
              <a:buFont typeface="Times New Roman"/>
              <a:buNone/>
            </a:pPr>
            <a:r>
              <a:rPr lang="en-US" sz="2000" b="1" i="1" u="none" strike="noStrike" cap="none" baseline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regulations of the host country.</a:t>
            </a:r>
          </a:p>
        </p:txBody>
      </p:sp>
      <p:sp>
        <p:nvSpPr>
          <p:cNvPr id="136" name="Shape 136"/>
          <p:cNvSpPr/>
          <p:nvPr/>
        </p:nvSpPr>
        <p:spPr>
          <a:xfrm>
            <a:off x="3124200" y="1622612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pre-employment testing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1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42" name="Shape 142"/>
          <p:cNvSpPr txBox="1"/>
          <p:nvPr/>
        </p:nvSpPr>
        <p:spPr>
          <a:xfrm>
            <a:off x="928687" y="3603626"/>
            <a:ext cx="7467600" cy="18176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assesses motivation, values, ability to work under pressure, attitude, ability to fit in</a:t>
            </a:r>
          </a:p>
          <a:p>
            <a:pPr marL="457200" marR="0" lvl="1" indent="0" algn="l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be traditional, panel, or situational</a:t>
            </a:r>
          </a:p>
          <a:p>
            <a:pPr marL="457200" marR="0" lvl="1" indent="0" algn="l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rgbClr val="17375E"/>
              </a:buClr>
              <a:buFont typeface="Times New Roman"/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especially useful for high-turnover jobs and less routine ones</a:t>
            </a:r>
          </a:p>
        </p:txBody>
      </p:sp>
      <p:sp>
        <p:nvSpPr>
          <p:cNvPr id="143" name="Shape 143"/>
          <p:cNvSpPr/>
          <p:nvPr/>
        </p:nvSpPr>
        <p:spPr>
          <a:xfrm>
            <a:off x="2909886" y="1992313"/>
            <a:ext cx="3429000" cy="12191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comprehensive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interviews</a:t>
            </a:r>
          </a:p>
        </p:txBody>
      </p:sp>
      <p:sp>
        <p:nvSpPr>
          <p:cNvPr id="144" name="Shape 144"/>
          <p:cNvSpPr/>
          <p:nvPr/>
        </p:nvSpPr>
        <p:spPr>
          <a:xfrm>
            <a:off x="1233487" y="5726112"/>
            <a:ext cx="6962774" cy="396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1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The interview is only as effective as those conducting it.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2057400" y="274637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1737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Selection Process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434787" y="2819400"/>
            <a:ext cx="8229600" cy="350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impression management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(applicant’s desire to project the “right” image), may skew interview results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1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Interviewer bias</a:t>
            </a: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created by reviewing materials such as the resume, application, or test scores prior to the actual interview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interviewers have short and inaccurate memories: note-taking and videotaping may help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behavioral interviews are much more effective at predicting job performance than traditional interviews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17375E"/>
              </a:buClr>
              <a:buSzPct val="12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realistic job previews (brochures, videos, plant tours, work sampling) help reduce turnover rates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51" name="Shape 151"/>
          <p:cNvSpPr/>
          <p:nvPr/>
        </p:nvSpPr>
        <p:spPr>
          <a:xfrm>
            <a:off x="2817768" y="1524000"/>
            <a:ext cx="3429000" cy="1066799"/>
          </a:xfrm>
          <a:prstGeom prst="ellipse">
            <a:avLst/>
          </a:pr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comprehensive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rgbClr val="E6E6C2"/>
                </a:solidFill>
                <a:latin typeface="Arial"/>
                <a:ea typeface="Arial"/>
                <a:cs typeface="Arial"/>
                <a:sym typeface="Arial"/>
              </a:rPr>
              <a:t>interviews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HRM11e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 master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1433</Words>
  <Application>Microsoft Office PowerPoint</Application>
  <PresentationFormat>On-screen Show (4:3)</PresentationFormat>
  <Paragraphs>247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Courier New</vt:lpstr>
      <vt:lpstr>Times New Roman</vt:lpstr>
      <vt:lpstr>Wingdings</vt:lpstr>
      <vt:lpstr>FHRM11e Template</vt:lpstr>
      <vt:lpstr>Content slide master</vt:lpstr>
      <vt:lpstr>PowerPoint Presentation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The Selection Process</vt:lpstr>
      <vt:lpstr>Key Elements for Successful Predictors</vt:lpstr>
      <vt:lpstr>Key Elements for Successful Predictors</vt:lpstr>
      <vt:lpstr>Key Elements for Successful Predictors</vt:lpstr>
      <vt:lpstr>Key Elements for Successful Predictors</vt:lpstr>
      <vt:lpstr>Key Elements for Successful Predictors</vt:lpstr>
      <vt:lpstr>Key Elements for Successful Predictors</vt:lpstr>
      <vt:lpstr>Selection From a Global Perspective</vt:lpstr>
      <vt:lpstr>Excelling at the Interview</vt:lpstr>
      <vt:lpstr>Fill-in-the-blanks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Jehan Alotaibi</cp:lastModifiedBy>
  <cp:revision>2</cp:revision>
  <dcterms:modified xsi:type="dcterms:W3CDTF">2017-05-21T20:12:08Z</dcterms:modified>
</cp:coreProperties>
</file>